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75" r:id="rId11"/>
    <p:sldMasterId id="2147483781" r:id="rId12"/>
    <p:sldMasterId id="2147483787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57" r:id="rId15"/>
    <p:sldId id="259" r:id="rId16"/>
    <p:sldId id="260" r:id="rId17"/>
    <p:sldId id="261" r:id="rId18"/>
    <p:sldId id="262" r:id="rId19"/>
    <p:sldId id="263" r:id="rId20"/>
    <p:sldId id="264" r:id="rId21"/>
    <p:sldId id="277" r:id="rId22"/>
    <p:sldId id="266" r:id="rId23"/>
    <p:sldId id="267" r:id="rId24"/>
    <p:sldId id="268" r:id="rId25"/>
    <p:sldId id="269" r:id="rId26"/>
    <p:sldId id="278" r:id="rId27"/>
    <p:sldId id="270" r:id="rId28"/>
    <p:sldId id="272" r:id="rId29"/>
    <p:sldId id="273" r:id="rId30"/>
    <p:sldId id="274" r:id="rId31"/>
    <p:sldId id="275" r:id="rId32"/>
    <p:sldId id="276" r:id="rId33"/>
  </p:sldIdLst>
  <p:sldSz cx="10080625" cy="7559675"/>
  <p:notesSz cx="7772400" cy="10058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442" y="55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2EE2750-315C-4277-9C75-639F32AC739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61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DF5F36-5B6B-4DEA-ADB1-A700C7B5D21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17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FB2F37-65DB-4AA3-9BBC-34266F44291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4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68EB2-A801-4CF8-B9D9-0FC52AFCEB5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90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69" y="2262194"/>
            <a:ext cx="7373025" cy="1931917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1BB5F1-1131-43F6-8B70-3B90E8033D7F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11217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69" y="2280518"/>
            <a:ext cx="7373025" cy="3967748"/>
          </a:xfrm>
          <a:prstGeom prst="rect">
            <a:avLst/>
          </a:prstGeom>
        </p:spPr>
        <p:txBody>
          <a:bodyPr lIns="100794" tIns="50397" rIns="100794" bIns="5039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83235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69" y="2262196"/>
            <a:ext cx="7373025" cy="4490766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3281E6-E87A-4DFB-BF4B-9F4B4C631777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69" y="1008189"/>
            <a:ext cx="7373025" cy="125400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36631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69" y="1749658"/>
            <a:ext cx="7373025" cy="646302"/>
          </a:xfrm>
          <a:prstGeom prst="rect">
            <a:avLst/>
          </a:prstGeom>
        </p:spPr>
        <p:txBody>
          <a:bodyPr lIns="100794" tIns="50397" rIns="100794" bIns="50397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69" y="2499486"/>
            <a:ext cx="7373025" cy="4047968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2077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D51F30E-3147-4ADE-B755-32BC7749D6F5}" type="slidenum">
              <a:rPr lang="en-US" smtClean="0"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808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5C2B98-5DCC-446C-9164-86707EFDE7B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4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6"/>
            <a:ext cx="7373025" cy="1931917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86082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72" tIns="50387" rIns="100772" bIns="5038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64628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72" tIns="50387" rIns="100772" bIns="5038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2228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9"/>
            <a:ext cx="7394208" cy="646302"/>
          </a:xfrm>
          <a:prstGeom prst="rect">
            <a:avLst/>
          </a:prstGeom>
        </p:spPr>
        <p:txBody>
          <a:bodyPr lIns="100772" tIns="50387" rIns="100772" bIns="5038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72" tIns="50387" rIns="100772" bIns="5038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65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205F67-AA61-4F31-95F8-D95BED62A8F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85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1264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7"/>
            <a:ext cx="7373025" cy="1931917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112172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61" tIns="50382" rIns="100761" bIns="50382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8323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61" tIns="50382" rIns="100761" bIns="50382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3"/>
            <a:ext cx="7373025" cy="125400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36631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203570" y="1749664"/>
            <a:ext cx="7373025" cy="646302"/>
          </a:xfrm>
          <a:prstGeom prst="rect">
            <a:avLst/>
          </a:prstGeom>
        </p:spPr>
        <p:txBody>
          <a:bodyPr lIns="100761" tIns="50382" rIns="100761" bIns="50382"/>
          <a:lstStyle>
            <a:lvl1pPr marL="0" indent="0">
              <a:spcBef>
                <a:spcPts val="0"/>
              </a:spcBef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203570" y="2499487"/>
            <a:ext cx="7373025" cy="4047968"/>
          </a:xfrm>
          <a:prstGeom prst="rect">
            <a:avLst/>
          </a:prstGeom>
        </p:spPr>
        <p:txBody>
          <a:bodyPr lIns="100761" tIns="50382" rIns="100761" bIns="50382">
            <a:normAutofit/>
          </a:bodyPr>
          <a:lstStyle>
            <a:lvl1pPr marL="0" indent="0">
              <a:spcBef>
                <a:spcPts val="0"/>
              </a:spcBef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2077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708089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203570" y="2262198"/>
            <a:ext cx="7373025" cy="1931917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860823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203570" y="2280519"/>
            <a:ext cx="7373025" cy="3967748"/>
          </a:xfrm>
          <a:prstGeom prst="rect">
            <a:avLst/>
          </a:prstGeom>
        </p:spPr>
        <p:txBody>
          <a:bodyPr lIns="100750" tIns="50377" rIns="100750" bIns="50377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</a:defRPr>
            </a:lvl1pPr>
            <a:lvl2pPr marL="50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Textfeld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6462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03570" y="2262197"/>
            <a:ext cx="7373025" cy="4490766"/>
          </a:xfrm>
          <a:prstGeom prst="rect">
            <a:avLst/>
          </a:prstGeom>
        </p:spPr>
        <p:txBody>
          <a:bodyPr lIns="100750" tIns="50377" rIns="100750" bIns="50377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203570" y="1008194"/>
            <a:ext cx="7373025" cy="125400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22284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182394" y="1762877"/>
            <a:ext cx="7394208" cy="646302"/>
          </a:xfrm>
          <a:prstGeom prst="rect">
            <a:avLst/>
          </a:prstGeom>
        </p:spPr>
        <p:txBody>
          <a:bodyPr lIns="100750" tIns="50377" rIns="100750" bIns="50377"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de-DE" dirty="0" smtClean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2394" y="2499487"/>
            <a:ext cx="7394208" cy="4047968"/>
          </a:xfrm>
          <a:prstGeom prst="rect">
            <a:avLst/>
          </a:prstGeom>
        </p:spPr>
        <p:txBody>
          <a:bodyPr lIns="100750" tIns="50377" rIns="100750" bIns="50377">
            <a:normAutofit/>
          </a:bodyPr>
          <a:lstStyle>
            <a:lvl1pPr marL="0" indent="0">
              <a:buNone/>
              <a:defRPr sz="2000" b="0" i="0" baseline="0"/>
            </a:lvl1pPr>
          </a:lstStyle>
          <a:p>
            <a:pPr lvl="0"/>
            <a:r>
              <a:rPr lang="de-DE" dirty="0" smtClean="0"/>
              <a:t>Fließtext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659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414DA-195C-4178-8402-33197D48C17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77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126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8F12F-8F50-49B2-A2A4-AF53255A67F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24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2CB203-67F3-4722-BAB3-B88D33EB19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8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3A0A9-80DB-4D89-9EAA-E3FB4F91243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57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3F32D-4128-43AF-BAC0-1FEE9D2344C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7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EDE021-5B5B-456B-AFB5-7B112CA8DC1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03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A5A47F-FD8A-4CF8-8DF5-9BCA700A7B0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43DCA8-BEB9-4E9E-8A5A-DA3AC42532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5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B78D5-81EA-450E-A8F4-A728FD1DAA8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20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5DC77D-ACC6-4814-8432-560AB0A7C38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57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47F3BD-E56A-4029-B8CB-9CA88005A09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60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9D11DB-63B6-491D-8863-1BFA8C3F55E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2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E95900-992E-484F-85BE-5D4F42AB6F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18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E5A9D0-E3A6-4102-ABD8-EFEC6C2DD96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72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58751-DDD2-4B7D-AD31-6D2D28AE30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8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928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792163"/>
            <a:ext cx="4460875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18B7E-1A85-4EF1-A795-1E261DF094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8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4D43BE-05E2-4029-AB6F-79C4A98A1D7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1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4A71E5-C157-48C9-9311-09C48D26C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03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CBF94B-B836-4CE4-B1AC-54E47E6D6F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0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60F3E-7A60-488A-96CF-A85A1334840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9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C179E-2E31-4ADC-890B-9997D679DF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C4CD1-F40E-4A6C-88EF-64D81A284E9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68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06817-3D86-4B33-9E41-D133E13BA38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88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792163"/>
            <a:ext cx="2266950" cy="6696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3212" cy="6696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4905C5-E0C8-438E-8D23-8BA59ECAFE5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03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37D83-A664-4C2D-B06D-12359875691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02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B38200-48FC-4FF8-BE36-FB9CAADBF6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2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BD95A-992A-4FDF-BB19-82ADD4F1D6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5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D6AA2F-6553-4E1E-9650-2E40FF57E53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6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65F3F1-B1AC-447A-AB77-6C634D804F0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8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A945E-1327-46C5-A2ED-51D5213A9BB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4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DEF73E-D685-4119-8151-157CA1C0725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72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6C357E-FB98-4BAC-B78F-4C73D75C69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50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17FFA4-1278-44C4-9DDE-F658313C108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1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C9102C-DDF9-4970-96D2-0B92F1CB365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0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A7E9A-FEC4-439E-AF0B-253620AED14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87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C18800-CB99-411F-8A5F-D77443769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3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3BC450-06A8-400C-9BD0-59FF7C8EC13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71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C3B82F-4A67-45D4-B0AE-A4758CF226E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8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DEAF18-AC90-4F49-9825-6EB25372A5B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6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45A344-3D1C-403E-8202-C2A1FD80DC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B802D1-6A33-4662-9915-925421589AE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791FE6-9F70-4780-BF2E-384899E4EA7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45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F9C6F-BBCD-443B-A306-CAABDCEE7B4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3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A05E7-E2B9-4E12-BB94-A2C19BA1B94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779CF4-52DC-4C90-894E-72F068B6DD29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99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534F7-5CEB-44A7-A70F-C21918298E1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06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A49FA-7B99-4DD0-9D30-689232F0B86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33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8EB73E-C884-4273-9F7C-5C65EE22C5D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8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A74D3-E40C-4061-98B4-28E668E950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2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11C77-C2FD-4375-8EA6-C90A938327D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8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83EBC-F906-4DF3-9135-E9A09994E8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3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1984375"/>
            <a:ext cx="40640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00B82E-3954-4702-80A3-268791A7792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0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5CD28-8E06-4CD4-BC59-74E4A18E45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61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F28B1-4DAE-471B-8B1D-DCB5CBA121D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4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015FE-8A77-4950-9EE9-CDF5186AABF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7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B376D-39EB-4892-A79B-CD0098D0407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98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601425-AE3D-40A2-AD07-E1C5AAA8D136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71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A40A48-51A2-4403-B587-CE485CCFC36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8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F9B565-4364-4AF4-A69F-A07D550F09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8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5602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5602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A2A4F1-28AD-4949-85A6-BDDBC0B94B4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03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8ABAFE-2285-4100-98BB-30B2A4AE6AB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16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033BCC-D305-4CA6-B8B4-CC2E218C1AC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5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2D10C-D085-4C1D-9172-0905A0990C7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9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CDDD41-357D-4246-8CC0-F2E5B43F0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60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9287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44608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8AE39A-7048-4C17-8CBD-ED3E196AFDB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03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BF8F-CF99-4632-BDFC-6DC9209E2F4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37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BD0661-03E1-49A8-95A5-96604848C9A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14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0A9344-926D-4E97-AF18-B550CEF8F86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81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C9052-EDA5-4125-9F0E-D3506810AA4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1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75B53-1614-4EA9-AA0C-368D0F4E71C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48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A9F8DA-C072-418C-9653-2FB8848F21BE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3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3E508-F221-4E2A-B5B8-2829BBF4CBB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04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2DBA1-8C89-4918-9103-91DA20D8DD7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3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319488-4CDB-44ED-B76A-FAB71C2A82C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29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B426FF-8A29-467F-BEE6-447AA8DDD82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5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6C0692-3CBD-4018-B408-ED4372474D2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3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51338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4463" y="1979613"/>
            <a:ext cx="4351337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21ECB1-A0B8-47F6-BDF5-D84BD9433DD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3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F16CB5-D29D-4E0C-9967-EF8A0B3F17A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40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2A5485-A740-4BC1-A4C4-2986509423A5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12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105B1D-91F9-474C-A877-4D9E8425DBCB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5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7F642-F65B-4003-AEB9-A7056A6B802C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39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3D46F-2644-44C2-8AB0-178474D7481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F557AE-0007-438E-8FE0-376E38DDED61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37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181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181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A6137B-224C-46D2-A773-008B991C841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92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7A276-FFFA-4801-B8F5-850DCA7D012D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6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02619-EE55-487F-827C-7A62134893E0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91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D416B5-4C79-49E8-B26E-02C44CA7FA3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9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776FAB-BF8D-4760-A123-6E122B66F6C3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EB9F9B-6018-4694-8356-5D39914EB308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90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0A4F74-A3BD-44CD-978D-1EE571A0C0A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87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71A28C-06C6-4A85-93AD-568A2B6D143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3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2E0ED-18BF-43EC-B855-B1E11F643E2F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95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DB1DDD-AB79-4C63-AB50-2A5E47EE1E44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4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6E6A10-8D61-4AC5-8DE4-E7AC3941A94A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45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8FA75-DCF6-4D16-B339-A2AA962DF007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6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36550"/>
            <a:ext cx="2266950" cy="59642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3212" cy="59642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7B9474-DDC8-49EC-9FBF-CF0EB66FAEF2}" type="slidenum">
              <a:rPr/>
              <a:pPr lvl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54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0.e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B00E1D-7621-4CFE-81B7-3349BF7B991F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9DB00E1D-7621-4CFE-81B7-3349BF7B991F}" type="slidenum">
              <a:rPr lang="en-US" smtClean="0"/>
              <a:pPr lvl="0"/>
              <a:t>‹Nr.›</a:t>
            </a:fld>
            <a:endParaRPr lang="en-US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xStyles>
    <p:titleStyle>
      <a:lvl1pPr algn="l" defTabSz="503972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38" indent="-257938" algn="l" defTabSz="503972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05.04.2019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505" y="280123"/>
            <a:ext cx="1932120" cy="72796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0123"/>
            <a:ext cx="1344083" cy="7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sldNum="0" hdr="0"/>
  <p:txStyles>
    <p:titleStyle>
      <a:lvl1pPr algn="l" defTabSz="503920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912" indent="-257912" algn="l" defTabSz="503920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F611D201-55E0-4A31-9547-9EA30A041E4D}" type="datetimeFigureOut">
              <a:rPr lang="de-DE" smtClean="0"/>
              <a:pPr/>
              <a:t>05.04.2019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4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3FAD0BA7-92A1-4F69-84A0-2FD5530C620E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6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txStyles>
    <p:titleStyle>
      <a:lvl1pPr algn="l" defTabSz="503868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85" indent="-257885" algn="l" defTabSz="503868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203569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05.04.2019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448" y="7006705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088" y="259677"/>
            <a:ext cx="2252537" cy="63652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9677"/>
            <a:ext cx="1566982" cy="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hf sldNum="0" hdr="0"/>
  <p:txStyles>
    <p:titleStyle>
      <a:lvl1pPr algn="l" defTabSz="503816" rtl="0" eaLnBrk="1" latinLnBrk="0" hangingPunct="1"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858" indent="-257858" algn="l" defTabSz="503816" rtl="0" eaLnBrk="1" latinLnBrk="0" hangingPunct="1">
        <a:spcBef>
          <a:spcPts val="1323"/>
        </a:spcBef>
        <a:buClrTx/>
        <a:buSzPct val="100000"/>
        <a:buFont typeface="Wingdings" charset="2"/>
        <a:buChar char="§"/>
        <a:defRPr lang="de-DE" sz="26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259539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763352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267167" indent="-251908" algn="l" defTabSz="503816" rtl="0" eaLnBrk="1" latinLnBrk="0" hangingPunct="1">
        <a:spcBef>
          <a:spcPct val="20000"/>
        </a:spcBef>
        <a:buFont typeface="Wingdings" charset="2"/>
        <a:buChar char="§"/>
        <a:defRPr lang="de-DE" sz="22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77098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50381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5038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8913801-390C-4754-987B-C7F79846A4A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622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792000"/>
            <a:ext cx="9071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4AB042-48FD-41F2-B51D-C0C520FF9218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6EC5A25-BA46-4FD8-83A7-E0EF6F0D9000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315FFB4-0495-4F0F-8929-2F913113FF2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00000" y="1985039"/>
            <a:ext cx="8280000" cy="417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1E66D7-C758-4C09-9EA8-32D2E3CDC6AB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2160000"/>
            <a:ext cx="9071640" cy="4598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7BDC9FB-4D81-4707-AD07-6AF43D68DCEE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855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D2923D9-7B44-4579-B85C-EC3744B4E62A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53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7987980-466C-4680-9051-8A861849C5D5}" type="slidenum">
              <a:rPr/>
              <a:pPr lvl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000080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Die </a:t>
            </a:r>
            <a:r>
              <a:rPr lang="en-US" u="sng" dirty="0" err="1">
                <a:solidFill>
                  <a:srgbClr val="000000"/>
                </a:solidFill>
              </a:rPr>
              <a:t>Fachschaft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2286000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Alle Studierenden des Fachbereichs Chemie</a:t>
            </a:r>
          </a:p>
          <a:p>
            <a:pPr lvl="0" algn="ctr">
              <a:buNone/>
            </a:pPr>
            <a:r>
              <a:rPr lang="en-US"/>
              <a:t>(Studierendenausweis Kennnummer 3)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Im alltäglichen Sprachgebrauch ist damit meist der Fachschaftsrat oder der Fachschaftsraum gemeint</a:t>
            </a:r>
          </a:p>
          <a:p>
            <a:pPr lvl="0" algn="ctr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755501"/>
            <a:ext cx="9072563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Anorganisch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Chemisches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Praktikum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2333625" y="2057400"/>
            <a:ext cx="7747000" cy="47609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anmeldepflichtig</a:t>
            </a:r>
            <a:endParaRPr lang="en-US" dirty="0"/>
          </a:p>
          <a:p>
            <a:pPr lvl="0"/>
            <a:r>
              <a:rPr lang="en-US" dirty="0" err="1"/>
              <a:t>Anmeldeschluss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err="1"/>
              <a:t>Vorbesprechung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Pflicht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→ </a:t>
            </a:r>
            <a:r>
              <a:rPr lang="en-US" dirty="0" err="1"/>
              <a:t>Aushang</a:t>
            </a:r>
            <a:r>
              <a:rPr lang="en-US" dirty="0"/>
              <a:t> </a:t>
            </a:r>
            <a:r>
              <a:rPr lang="en-US" dirty="0" err="1" smtClean="0"/>
              <a:t>beachten</a:t>
            </a:r>
            <a:r>
              <a:rPr lang="en-US" dirty="0" smtClean="0"/>
              <a:t> </a:t>
            </a:r>
            <a:r>
              <a:rPr lang="en-US" dirty="0" smtClean="0"/>
              <a:t>(?)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59792" y="539477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Das ECTS-</a:t>
            </a:r>
            <a:r>
              <a:rPr lang="en-US" u="sng" dirty="0" err="1">
                <a:solidFill>
                  <a:srgbClr val="000000"/>
                </a:solidFill>
              </a:rPr>
              <a:t>Leistungspunktsystem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28800"/>
            <a:ext cx="9070975" cy="50022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/>
              <a:t>ECTS repräsentieren den Arbeitsaufwand und werden für erbrachte Studienleistungen (Klausuren, Praktika, etc.) vergeben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1 LP = 30 Arbeitsstunden</a:t>
            </a:r>
          </a:p>
          <a:p>
            <a:pPr lvl="0" algn="ctr">
              <a:buNone/>
            </a:pPr>
            <a:r>
              <a:rPr lang="en-US"/>
              <a:t>(Vorbereitung, Vorlesung, Nachbereitung)</a:t>
            </a:r>
          </a:p>
          <a:p>
            <a:pPr lvl="0" algn="ctr">
              <a:buNone/>
            </a:pPr>
            <a:endParaRPr lang="en-US"/>
          </a:p>
          <a:p>
            <a:pPr lvl="0" algn="ctr">
              <a:buNone/>
            </a:pPr>
            <a:r>
              <a:rPr lang="en-US"/>
              <a:t>Zum Erreichen des Bachelors werden 180 ECTS benötigt (Bachelorarbeit gibt 13 LP)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Bachelor </a:t>
            </a:r>
            <a:r>
              <a:rPr lang="en-US" u="sng" dirty="0" err="1">
                <a:solidFill>
                  <a:srgbClr val="000000"/>
                </a:solidFill>
              </a:rPr>
              <a:t>Chemie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3000" y="1828800"/>
            <a:ext cx="75437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94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Studienverlauf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Grafik 3" descr="ssneu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63" y="1186813"/>
            <a:ext cx="4000528" cy="5808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05.04.2019</a:t>
            </a:fld>
            <a:endParaRPr lang="de-DE"/>
          </a:p>
        </p:txBody>
      </p:sp>
      <p:pic>
        <p:nvPicPr>
          <p:cNvPr id="3" name="Grafik 2" descr="ssne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31"/>
            <a:ext cx="9918582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6858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Stundenplan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im</a:t>
            </a:r>
            <a:r>
              <a:rPr lang="en-US" u="sng" dirty="0">
                <a:solidFill>
                  <a:srgbClr val="000000"/>
                </a:solidFill>
              </a:rPr>
              <a:t> 1. Semester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1565"/>
            <a:ext cx="10058400" cy="5597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Allgemeines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zum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Studienbeginn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601200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l"/>
            <a:r>
              <a:rPr lang="en-US"/>
              <a:t>Übungen werden in der Vorlesung eingeteilt, tragt euch zu passenden Terminen ein, achtet auf Überschneidungen!</a:t>
            </a:r>
          </a:p>
          <a:p>
            <a:pPr lvl="0" algn="l"/>
            <a:r>
              <a:rPr lang="en-US">
                <a:solidFill>
                  <a:srgbClr val="000000"/>
                </a:solidFill>
              </a:rPr>
              <a:t>Anmeldungen zu Praktika im KIS-Office oder im entsprechenden Sekretariat</a:t>
            </a:r>
          </a:p>
          <a:p>
            <a:pPr lvl="0" algn="l"/>
            <a:r>
              <a:rPr lang="en-US">
                <a:solidFill>
                  <a:srgbClr val="000000"/>
                </a:solidFill>
              </a:rPr>
              <a:t>Anmeldung zu Prüfungen im QIS-Office</a:t>
            </a:r>
          </a:p>
          <a:p>
            <a:pPr lvl="0" algn="l"/>
            <a:r>
              <a:rPr lang="en-US">
                <a:solidFill>
                  <a:srgbClr val="000000"/>
                </a:solidFill>
              </a:rPr>
              <a:t>oder im Prüfungsamt</a:t>
            </a:r>
          </a:p>
          <a:p>
            <a:pPr lvl="0" algn="l"/>
            <a:r>
              <a:rPr lang="en-US">
                <a:solidFill>
                  <a:srgbClr val="000000"/>
                </a:solidFill>
              </a:rPr>
              <a:t>(Im 1. Semester  ausschließlich im Prüfungsamt)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Prüfungen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375831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40%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i.d.R</a:t>
            </a:r>
            <a:r>
              <a:rPr lang="en-US" dirty="0"/>
              <a:t>. </a:t>
            </a:r>
            <a:r>
              <a:rPr lang="en-US" dirty="0" err="1"/>
              <a:t>erreicht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 (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Mathe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30%,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Lemi</a:t>
            </a:r>
            <a:r>
              <a:rPr lang="en-US" dirty="0"/>
              <a:t>/</a:t>
            </a:r>
            <a:r>
              <a:rPr lang="en-US" dirty="0" err="1"/>
              <a:t>Toxikologie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50%)</a:t>
            </a:r>
          </a:p>
          <a:p>
            <a:pPr lvl="0"/>
            <a:r>
              <a:rPr lang="en-US" dirty="0"/>
              <a:t>Pro </a:t>
            </a:r>
            <a:r>
              <a:rPr lang="en-US" dirty="0" err="1"/>
              <a:t>Prüfung</a:t>
            </a:r>
            <a:r>
              <a:rPr lang="en-US" dirty="0"/>
              <a:t> hat man 3 </a:t>
            </a:r>
            <a:r>
              <a:rPr lang="en-US" dirty="0" err="1" smtClean="0"/>
              <a:t>schriftliche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Drittversuch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</a:t>
            </a:r>
            <a:r>
              <a:rPr lang="en-US" dirty="0" smtClean="0"/>
              <a:t>hat man </a:t>
            </a:r>
            <a:r>
              <a:rPr lang="en-US" dirty="0" err="1" smtClean="0"/>
              <a:t>Anspruch</a:t>
            </a:r>
            <a:r>
              <a:rPr lang="en-US" dirty="0" smtClean="0"/>
              <a:t> auf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mündliche</a:t>
            </a:r>
            <a:r>
              <a:rPr lang="en-US" dirty="0" smtClean="0"/>
              <a:t> </a:t>
            </a:r>
            <a:r>
              <a:rPr lang="en-US" dirty="0" err="1" smtClean="0"/>
              <a:t>Ergänzungsprüfung</a:t>
            </a:r>
            <a:endParaRPr lang="en-US" dirty="0"/>
          </a:p>
          <a:p>
            <a:pPr lvl="0"/>
            <a:r>
              <a:rPr lang="en-US" dirty="0"/>
              <a:t>Pro </a:t>
            </a:r>
            <a:r>
              <a:rPr lang="en-US" dirty="0" err="1"/>
              <a:t>Praktikum</a:t>
            </a:r>
            <a:r>
              <a:rPr lang="en-US" dirty="0"/>
              <a:t> hat man 2 </a:t>
            </a:r>
            <a:r>
              <a:rPr lang="en-US" dirty="0" err="1"/>
              <a:t>Versuche</a:t>
            </a:r>
            <a:r>
              <a:rPr lang="en-US" dirty="0"/>
              <a:t>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, </a:t>
            </a:r>
            <a:r>
              <a:rPr lang="en-US" dirty="0" err="1"/>
              <a:t>fällt</a:t>
            </a:r>
            <a:r>
              <a:rPr lang="en-US" dirty="0"/>
              <a:t> man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Zweitversuch</a:t>
            </a:r>
            <a:r>
              <a:rPr lang="en-US" dirty="0"/>
              <a:t> </a:t>
            </a:r>
            <a:r>
              <a:rPr lang="en-US" dirty="0" err="1"/>
              <a:t>erneut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, </a:t>
            </a:r>
            <a:r>
              <a:rPr lang="en-US" dirty="0" err="1"/>
              <a:t>verliert</a:t>
            </a:r>
            <a:r>
              <a:rPr lang="en-US" dirty="0"/>
              <a:t> man den </a:t>
            </a:r>
            <a:r>
              <a:rPr lang="en-US" dirty="0" err="1"/>
              <a:t>Prüfungsanspruch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Wichtige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Dokumente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Jeder Student sollte sich zumindest einmal folgende Dokumente durchgelesen haben:</a:t>
            </a:r>
          </a:p>
          <a:p>
            <a:pPr lvl="0"/>
            <a:endParaRPr lang="en-US"/>
          </a:p>
          <a:p>
            <a:pPr lvl="0"/>
            <a:r>
              <a:rPr lang="en-US"/>
              <a:t>Prüfungsordnung</a:t>
            </a:r>
          </a:p>
          <a:p>
            <a:pPr lvl="0"/>
            <a:r>
              <a:rPr lang="en-US"/>
              <a:t>Studienverlaufsplan</a:t>
            </a:r>
          </a:p>
          <a:p>
            <a:pPr lvl="0"/>
            <a:r>
              <a:rPr lang="en-US"/>
              <a:t>Modulhandbuch (!!!)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Überlebenstipps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677988"/>
            <a:ext cx="9070975" cy="5181600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Macht die Übungen</a:t>
            </a:r>
          </a:p>
          <a:p>
            <a:pPr lvl="0"/>
            <a:r>
              <a:rPr lang="en-US"/>
              <a:t>Altklausuren eignen sich hervorragend zum lernen</a:t>
            </a:r>
          </a:p>
          <a:p>
            <a:pPr lvl="0"/>
            <a:r>
              <a:rPr lang="en-US"/>
              <a:t>Bildet Lerngruppen</a:t>
            </a:r>
          </a:p>
          <a:p>
            <a:pPr lvl="0"/>
            <a:r>
              <a:rPr lang="en-US"/>
              <a:t>Geht in die Vorlesungen</a:t>
            </a:r>
          </a:p>
          <a:p>
            <a:pPr lvl="0"/>
            <a:r>
              <a:rPr lang="en-US"/>
              <a:t>Nachbereiten der Vorlesung während des Semesters</a:t>
            </a:r>
          </a:p>
          <a:p>
            <a:pPr lvl="0"/>
            <a:r>
              <a:rPr lang="en-US"/>
              <a:t>Keine Scheu auch mal den Prof zu fragen</a:t>
            </a:r>
          </a:p>
          <a:p>
            <a:pPr lvl="0"/>
            <a:r>
              <a:rPr lang="en-US"/>
              <a:t>...Vergesst den Indikator nicht ;)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630237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359792" y="1403573"/>
            <a:ext cx="9070975" cy="4530725"/>
          </a:xfrm>
          <a:prstGeom prst="rect">
            <a:avLst/>
          </a:prstGeo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n-US" dirty="0" err="1"/>
              <a:t>Studentische</a:t>
            </a:r>
            <a:r>
              <a:rPr lang="en-US" dirty="0"/>
              <a:t> </a:t>
            </a:r>
            <a:r>
              <a:rPr lang="en-US" dirty="0" err="1"/>
              <a:t>Vertretung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Studierenden</a:t>
            </a:r>
            <a:r>
              <a:rPr lang="en-US" dirty="0"/>
              <a:t> des </a:t>
            </a:r>
            <a:r>
              <a:rPr lang="en-US" dirty="0" err="1"/>
              <a:t>Fachbereichs</a:t>
            </a:r>
            <a:r>
              <a:rPr lang="en-US" dirty="0"/>
              <a:t> </a:t>
            </a:r>
            <a:r>
              <a:rPr lang="en-US" dirty="0" err="1"/>
              <a:t>Chemie</a:t>
            </a:r>
            <a:endParaRPr lang="en-US" dirty="0"/>
          </a:p>
          <a:p>
            <a:pPr marL="0" lvl="0" indent="-216000" algn="ctr">
              <a:buNone/>
            </a:pPr>
            <a:endParaRPr lang="en-US" dirty="0"/>
          </a:p>
          <a:p>
            <a:pPr marL="0" lvl="0" indent="-216000" algn="ctr">
              <a:buNone/>
            </a:pP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alltäglichen</a:t>
            </a:r>
            <a:r>
              <a:rPr lang="en-US" dirty="0"/>
              <a:t> </a:t>
            </a:r>
            <a:r>
              <a:rPr lang="en-US" dirty="0" err="1"/>
              <a:t>Sprachgebrauch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“</a:t>
            </a:r>
            <a:r>
              <a:rPr lang="en-US" dirty="0" err="1"/>
              <a:t>Fachschaft</a:t>
            </a:r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1262063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Viel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Spaß</a:t>
            </a:r>
            <a:r>
              <a:rPr lang="en-US" u="sng" dirty="0">
                <a:solidFill>
                  <a:srgbClr val="000000"/>
                </a:solidFill>
              </a:rPr>
              <a:t> und </a:t>
            </a:r>
            <a:r>
              <a:rPr lang="en-US" u="sng" dirty="0" err="1">
                <a:solidFill>
                  <a:srgbClr val="000000"/>
                </a:solidFill>
              </a:rPr>
              <a:t>Erfolg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152" y="1619597"/>
            <a:ext cx="4324350" cy="4989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35856" y="755501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Hochschulpolitische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Gremien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896" y="1475581"/>
            <a:ext cx="8415338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900113"/>
            <a:ext cx="9070975" cy="1262062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009650" y="1951038"/>
            <a:ext cx="90709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Kittelverkauf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Ansprechpartner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Studium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Vorlesungsumfrage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Altklausuren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Erstsemesterveranstaltungen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Uniparty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LUMO/SOMO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900113"/>
            <a:ext cx="9072563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Außerpolitische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u="sng" dirty="0" err="1">
                <a:solidFill>
                  <a:srgbClr val="000000"/>
                </a:solidFill>
              </a:rPr>
              <a:t>Aufgaben</a:t>
            </a:r>
            <a:r>
              <a:rPr lang="en-US" u="sng" dirty="0">
                <a:solidFill>
                  <a:srgbClr val="000000"/>
                </a:solidFill>
              </a:rPr>
              <a:t> des </a:t>
            </a:r>
            <a:r>
              <a:rPr lang="en-US" u="sng" dirty="0" err="1">
                <a:solidFill>
                  <a:srgbClr val="000000"/>
                </a:solidFill>
              </a:rPr>
              <a:t>Fachschaftsrats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498951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err="1">
                <a:solidFill>
                  <a:srgbClr val="000000"/>
                </a:solidFill>
              </a:rPr>
              <a:t>Geschirr</a:t>
            </a:r>
            <a:r>
              <a:rPr lang="en-US" dirty="0">
                <a:solidFill>
                  <a:srgbClr val="000000"/>
                </a:solidFill>
              </a:rPr>
              <a:t>- und </a:t>
            </a:r>
            <a:r>
              <a:rPr lang="en-US" dirty="0" err="1">
                <a:solidFill>
                  <a:srgbClr val="000000"/>
                </a:solidFill>
              </a:rPr>
              <a:t>Spieleverleih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Getränkeverkauf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Kaffeeverkauf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Buchbindemaschine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Arbeitsplätze</a:t>
            </a:r>
            <a:r>
              <a:rPr lang="en-US" dirty="0">
                <a:solidFill>
                  <a:srgbClr val="000000"/>
                </a:solidFill>
              </a:rPr>
              <a:t> und </a:t>
            </a:r>
            <a:r>
              <a:rPr lang="en-US" dirty="0" smtClean="0">
                <a:solidFill>
                  <a:srgbClr val="000000"/>
                </a:solidFill>
              </a:rPr>
              <a:t>Computer </a:t>
            </a:r>
            <a:r>
              <a:rPr lang="en-US" dirty="0" err="1" smtClean="0">
                <a:solidFill>
                  <a:srgbClr val="000000"/>
                </a:solidFill>
              </a:rPr>
              <a:t>mit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Internetzugang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</a:rPr>
              <a:t>Frühschoppen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566738"/>
            <a:ext cx="9070975" cy="1262062"/>
          </a:xfrm>
          <a:prstGeom prst="rect">
            <a:avLst/>
          </a:prstGeo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>
                <a:solidFill>
                  <a:srgbClr val="000000"/>
                </a:solidFill>
              </a:rPr>
              <a:t>Der </a:t>
            </a:r>
            <a:r>
              <a:rPr lang="en-US" u="sng" dirty="0" err="1">
                <a:solidFill>
                  <a:srgbClr val="000000"/>
                </a:solidFill>
              </a:rPr>
              <a:t>Fachschaftsrat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2057400"/>
            <a:ext cx="9299575" cy="4530725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 err="1"/>
              <a:t>Neuwahl</a:t>
            </a:r>
            <a:r>
              <a:rPr lang="en-US" dirty="0"/>
              <a:t> des </a:t>
            </a:r>
            <a:r>
              <a:rPr lang="en-US" dirty="0" err="1"/>
              <a:t>Fachschaftsrates</a:t>
            </a:r>
            <a:r>
              <a:rPr lang="en-US" dirty="0"/>
              <a:t> </a:t>
            </a:r>
            <a:r>
              <a:rPr lang="en-US" dirty="0" err="1"/>
              <a:t>jedes</a:t>
            </a:r>
            <a:r>
              <a:rPr lang="en-US" dirty="0"/>
              <a:t> Semester</a:t>
            </a:r>
          </a:p>
          <a:p>
            <a:pPr lvl="0">
              <a:buNone/>
            </a:pPr>
            <a:endParaRPr lang="en-US" dirty="0"/>
          </a:p>
          <a:p>
            <a:pPr lvl="0" algn="ctr">
              <a:buNone/>
            </a:pPr>
            <a:r>
              <a:rPr lang="en-US" dirty="0" err="1"/>
              <a:t>Vollversammlung</a:t>
            </a:r>
            <a:r>
              <a:rPr lang="en-US" dirty="0"/>
              <a:t> </a:t>
            </a:r>
            <a:r>
              <a:rPr smtClean="0"/>
              <a:t>24</a:t>
            </a:r>
            <a:r>
              <a:rPr lang="en-US" dirty="0" smtClean="0"/>
              <a:t>.04.19</a:t>
            </a:r>
            <a:endParaRPr lang="en-US" dirty="0"/>
          </a:p>
          <a:p>
            <a:pPr lvl="0" algn="ctr">
              <a:buNone/>
            </a:pPr>
            <a:r>
              <a:rPr lang="en-US" dirty="0"/>
              <a:t>17:15 </a:t>
            </a:r>
            <a:r>
              <a:rPr lang="en-US" dirty="0" err="1" smtClean="0"/>
              <a:t>Uhr</a:t>
            </a:r>
            <a:r>
              <a:rPr lang="en-US" dirty="0" smtClean="0"/>
              <a:t> – 52-203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09650" y="457200"/>
            <a:ext cx="9070975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Vokabular</a:t>
            </a:r>
            <a:r>
              <a:rPr lang="en-US" u="sng" dirty="0">
                <a:solidFill>
                  <a:srgbClr val="000000"/>
                </a:solidFill>
              </a:rPr>
              <a:t> der </a:t>
            </a:r>
            <a:r>
              <a:rPr lang="en-US" u="sng" dirty="0" err="1">
                <a:solidFill>
                  <a:srgbClr val="000000"/>
                </a:solidFill>
              </a:rPr>
              <a:t>Chemiestudenten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08" y="1350623"/>
            <a:ext cx="8477278" cy="57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620838" y="685800"/>
            <a:ext cx="8459787" cy="630238"/>
          </a:xfrm>
          <a:prstGeom prst="rect">
            <a:avLst/>
          </a:prstGeo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u="sng" dirty="0" err="1">
                <a:solidFill>
                  <a:srgbClr val="000000"/>
                </a:solidFill>
              </a:rPr>
              <a:t>Sicherheitsunterweisung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1854200"/>
            <a:ext cx="9070975" cy="5110163"/>
          </a:xfrm>
          <a:prstGeom prst="rect">
            <a:avLst/>
          </a:prstGeo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n-US" dirty="0"/>
              <a:t>SICHERHEIT </a:t>
            </a:r>
            <a:r>
              <a:rPr lang="en-US" dirty="0" err="1"/>
              <a:t>wird</a:t>
            </a:r>
            <a:r>
              <a:rPr lang="en-US" dirty="0"/>
              <a:t> in der </a:t>
            </a:r>
            <a:r>
              <a:rPr lang="en-US" dirty="0" err="1"/>
              <a:t>Chemie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 </a:t>
            </a:r>
            <a:r>
              <a:rPr lang="en-US" dirty="0" err="1"/>
              <a:t>geschrieben</a:t>
            </a:r>
            <a:r>
              <a:rPr lang="en-US" dirty="0"/>
              <a:t>, die </a:t>
            </a:r>
            <a:r>
              <a:rPr lang="en-US" dirty="0" err="1"/>
              <a:t>Unterweisung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Pflicht</a:t>
            </a:r>
            <a:endParaRPr lang="en-US" dirty="0"/>
          </a:p>
          <a:p>
            <a:pPr lvl="0" algn="ctr">
              <a:buNone/>
            </a:pPr>
            <a:endParaRPr lang="en-US" u="sng" dirty="0"/>
          </a:p>
          <a:p>
            <a:pPr lvl="0" algn="ctr">
              <a:buNone/>
            </a:pPr>
            <a:r>
              <a:rPr lang="en-US" u="sng" dirty="0" err="1"/>
              <a:t>Ohne</a:t>
            </a:r>
            <a:r>
              <a:rPr lang="en-US" dirty="0"/>
              <a:t> </a:t>
            </a:r>
            <a:r>
              <a:rPr lang="en-US" dirty="0" err="1"/>
              <a:t>bescheinigte</a:t>
            </a:r>
            <a:r>
              <a:rPr lang="en-US" dirty="0"/>
              <a:t> </a:t>
            </a:r>
            <a:r>
              <a:rPr lang="en-US" dirty="0" err="1"/>
              <a:t>Teilnahme</a:t>
            </a:r>
            <a:r>
              <a:rPr lang="en-US" dirty="0"/>
              <a:t> an der </a:t>
            </a:r>
            <a:r>
              <a:rPr lang="en-US" dirty="0" err="1"/>
              <a:t>Sicherheitsunterweisung</a:t>
            </a:r>
            <a:r>
              <a:rPr lang="en-US" dirty="0"/>
              <a:t> </a:t>
            </a:r>
            <a:r>
              <a:rPr lang="en-US" u="sng" dirty="0" err="1"/>
              <a:t>kein</a:t>
            </a:r>
            <a:r>
              <a:rPr lang="en-US" u="sng" dirty="0"/>
              <a:t> </a:t>
            </a:r>
            <a:r>
              <a:rPr lang="en-US" u="sng" dirty="0" err="1"/>
              <a:t>Praktikum</a:t>
            </a:r>
            <a:r>
              <a:rPr lang="en-US" dirty="0"/>
              <a:t>!</a:t>
            </a:r>
          </a:p>
          <a:p>
            <a:pPr lvl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algn="l" rtl="0" hangingPunct="0">
              <a:buNone/>
            </a:pPr>
            <a:r>
              <a:rPr sz="3200" b="1" smtClean="0">
                <a:solidFill>
                  <a:srgbClr val="FF0000"/>
                </a:solidFill>
              </a:rPr>
              <a:t>15</a:t>
            </a:r>
            <a:r>
              <a:rPr lang="en-US" sz="3200" b="1" dirty="0" smtClean="0">
                <a:solidFill>
                  <a:srgbClr val="FF0000"/>
                </a:solidFill>
              </a:rPr>
              <a:t>.04.2019      14:30 </a:t>
            </a:r>
            <a:r>
              <a:rPr lang="en-US" sz="3200" b="1" dirty="0" err="1" smtClean="0">
                <a:solidFill>
                  <a:srgbClr val="FF0000"/>
                </a:solidFill>
              </a:rPr>
              <a:t>Uhr</a:t>
            </a:r>
            <a:r>
              <a:rPr lang="en-US" sz="3200" b="1" dirty="0" smtClean="0">
                <a:solidFill>
                  <a:srgbClr val="FF0000"/>
                </a:solidFill>
              </a:rPr>
              <a:t>        52-207</a:t>
            </a:r>
          </a:p>
          <a:p>
            <a:pPr lvl="1" algn="l" rtl="0" hangingPunct="0">
              <a:buNone/>
            </a:pPr>
            <a:r>
              <a:rPr smtClean="0">
                <a:solidFill>
                  <a:srgbClr val="FF0000"/>
                </a:solidFill>
              </a:rPr>
              <a:t>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pPr lvl="0" algn="ctr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pPr/>
              <a:t>05.04.2019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039916" y="922317"/>
            <a:ext cx="509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u="sng" dirty="0" smtClean="0"/>
              <a:t>Experimentelle Techniken</a:t>
            </a:r>
            <a:endParaRPr lang="de-DE" sz="3600" b="1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24346" y="1922449"/>
            <a:ext cx="9659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/>
              <a:t>Praktikum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anmeldepflichtig</a:t>
            </a:r>
            <a:r>
              <a:rPr lang="en-US" sz="3200" dirty="0" smtClean="0"/>
              <a:t> (</a:t>
            </a:r>
            <a:r>
              <a:rPr lang="en-US" sz="3200" dirty="0" err="1" smtClean="0"/>
              <a:t>Anmeldung</a:t>
            </a:r>
            <a:r>
              <a:rPr lang="en-US" sz="3200" dirty="0" smtClean="0"/>
              <a:t> </a:t>
            </a:r>
          </a:p>
          <a:p>
            <a:pPr lvl="0"/>
            <a:r>
              <a:rPr lang="en-US" sz="3200" dirty="0" err="1" smtClean="0"/>
              <a:t>erfolgt</a:t>
            </a:r>
            <a:r>
              <a:rPr lang="en-US" sz="3200" dirty="0" smtClean="0"/>
              <a:t> </a:t>
            </a:r>
            <a:r>
              <a:rPr lang="en-US" sz="3200" dirty="0" err="1" smtClean="0"/>
              <a:t>über</a:t>
            </a:r>
            <a:r>
              <a:rPr lang="en-US" sz="3200" dirty="0" smtClean="0"/>
              <a:t> KIS-System, </a:t>
            </a:r>
            <a:r>
              <a:rPr lang="en-US" sz="3200" b="1" dirty="0" err="1" smtClean="0"/>
              <a:t>Anmeldeschluss</a:t>
            </a:r>
            <a:r>
              <a:rPr lang="en-US" sz="3200" b="1" dirty="0" smtClean="0"/>
              <a:t>: 16.04.2019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0"/>
            <a:r>
              <a:rPr lang="en-US" sz="3200" b="1" dirty="0" err="1" smtClean="0"/>
              <a:t>Vorbesprechung</a:t>
            </a:r>
            <a:r>
              <a:rPr lang="en-US" sz="3200" dirty="0" smtClean="0"/>
              <a:t> </a:t>
            </a:r>
            <a:r>
              <a:rPr lang="en-US" sz="3200" dirty="0" err="1" smtClean="0"/>
              <a:t>dazu</a:t>
            </a:r>
            <a:r>
              <a:rPr lang="en-US" sz="3200" dirty="0" smtClean="0"/>
              <a:t> </a:t>
            </a:r>
            <a:r>
              <a:rPr lang="en-US" sz="3200" dirty="0" err="1" smtClean="0"/>
              <a:t>ist</a:t>
            </a:r>
            <a:r>
              <a:rPr lang="en-US" sz="3200" dirty="0" smtClean="0"/>
              <a:t> </a:t>
            </a:r>
            <a:r>
              <a:rPr lang="en-US" sz="3200" dirty="0" err="1" smtClean="0"/>
              <a:t>Pflicht</a:t>
            </a:r>
            <a:endParaRPr lang="en-US" sz="3200" dirty="0" smtClean="0"/>
          </a:p>
          <a:p>
            <a:pPr lvl="0"/>
            <a:r>
              <a:rPr lang="en-US" sz="3200" dirty="0" smtClean="0"/>
              <a:t>→ </a:t>
            </a:r>
            <a:r>
              <a:rPr lang="en-US" sz="3200" dirty="0" err="1" smtClean="0"/>
              <a:t>Aushang</a:t>
            </a:r>
            <a:r>
              <a:rPr lang="en-US" sz="3200" dirty="0" smtClean="0"/>
              <a:t> </a:t>
            </a:r>
            <a:r>
              <a:rPr lang="en-US" sz="3200" dirty="0" err="1" smtClean="0"/>
              <a:t>beachten</a:t>
            </a:r>
            <a:r>
              <a:rPr lang="en-US" sz="3200" dirty="0" smtClean="0"/>
              <a:t> (</a:t>
            </a:r>
            <a:r>
              <a:rPr lang="en-US" sz="3200" b="1" dirty="0" smtClean="0"/>
              <a:t>15.04.2019, 16:30 </a:t>
            </a:r>
            <a:r>
              <a:rPr lang="en-US" sz="3200" b="1" dirty="0" err="1" smtClean="0"/>
              <a:t>Uhr</a:t>
            </a:r>
            <a:r>
              <a:rPr lang="en-US" sz="3200" b="1" dirty="0" smtClean="0"/>
              <a:t>, 52-207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emie_Folie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roundedrec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luetitledow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bluelinesgra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organi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ocea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yt-aqu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yt-sunris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Benutzerdefiniert</PresentationFormat>
  <Paragraphs>84</Paragraphs>
  <Slides>20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13</vt:i4>
      </vt:variant>
      <vt:variant>
        <vt:lpstr>Folientitel</vt:lpstr>
      </vt:variant>
      <vt:variant>
        <vt:i4>20</vt:i4>
      </vt:variant>
    </vt:vector>
  </HeadingPairs>
  <TitlesOfParts>
    <vt:vector size="33" baseType="lpstr">
      <vt:lpstr>Standard</vt:lpstr>
      <vt:lpstr>lyt-roundedrect</vt:lpstr>
      <vt:lpstr>lyt-bluetitledown</vt:lpstr>
      <vt:lpstr>lyt-bluegrey</vt:lpstr>
      <vt:lpstr>lyt-bluelinesgrad</vt:lpstr>
      <vt:lpstr>lyt-organic</vt:lpstr>
      <vt:lpstr>lyt-ocean</vt:lpstr>
      <vt:lpstr>lyt-aqua</vt:lpstr>
      <vt:lpstr>lyt-sunrise</vt:lpstr>
      <vt:lpstr>Chemie_Folie</vt:lpstr>
      <vt:lpstr>1_Office-Design</vt:lpstr>
      <vt:lpstr>2_Office-Design</vt:lpstr>
      <vt:lpstr>3_Office-Design</vt:lpstr>
      <vt:lpstr>Die Fachschaft Chemie</vt:lpstr>
      <vt:lpstr>Der Fachschaftsrat</vt:lpstr>
      <vt:lpstr>Hochschulpolitische Gremien</vt:lpstr>
      <vt:lpstr>Außerpolitische Aufgaben des Fachschaftsrats</vt:lpstr>
      <vt:lpstr>Außerpolitische Aufgaben des Fachschaftsrats</vt:lpstr>
      <vt:lpstr>Der Fachschaftsrat</vt:lpstr>
      <vt:lpstr>Vokabular der Chemiestudenten</vt:lpstr>
      <vt:lpstr>Sicherheitsunterweisung</vt:lpstr>
      <vt:lpstr>Folie 9</vt:lpstr>
      <vt:lpstr>Anorganisch Chemisches Praktikum</vt:lpstr>
      <vt:lpstr>Das ECTS-Leistungspunktsystem</vt:lpstr>
      <vt:lpstr>Bachelor Chemie</vt:lpstr>
      <vt:lpstr>Studienverlauf</vt:lpstr>
      <vt:lpstr>Folie 14</vt:lpstr>
      <vt:lpstr>Stundenplan im 1. Semester</vt:lpstr>
      <vt:lpstr>Allgemeines zum Studienbeginn</vt:lpstr>
      <vt:lpstr>Prüfungen</vt:lpstr>
      <vt:lpstr>Wichtige Dokumente</vt:lpstr>
      <vt:lpstr>Überlebenstipps</vt:lpstr>
      <vt:lpstr>Viel Spaß und Erfolg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Fachschaft Chemie</dc:title>
  <dc:creator>E D</dc:creator>
  <cp:lastModifiedBy>Nessi</cp:lastModifiedBy>
  <cp:revision>29</cp:revision>
  <dcterms:created xsi:type="dcterms:W3CDTF">2015-04-14T19:56:48Z</dcterms:created>
  <dcterms:modified xsi:type="dcterms:W3CDTF">2019-04-05T15:39:17Z</dcterms:modified>
</cp:coreProperties>
</file>